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1"/>
  </p:notesMasterIdLst>
  <p:sldIdLst>
    <p:sldId id="859" r:id="rId2"/>
    <p:sldId id="860" r:id="rId3"/>
    <p:sldId id="861" r:id="rId4"/>
    <p:sldId id="862" r:id="rId5"/>
    <p:sldId id="863" r:id="rId6"/>
    <p:sldId id="864" r:id="rId7"/>
    <p:sldId id="865" r:id="rId8"/>
    <p:sldId id="866" r:id="rId9"/>
    <p:sldId id="867" r:id="rId10"/>
    <p:sldId id="868" r:id="rId11"/>
    <p:sldId id="869" r:id="rId12"/>
    <p:sldId id="870" r:id="rId13"/>
    <p:sldId id="871" r:id="rId14"/>
    <p:sldId id="872" r:id="rId15"/>
    <p:sldId id="873" r:id="rId16"/>
    <p:sldId id="874" r:id="rId17"/>
    <p:sldId id="875" r:id="rId18"/>
    <p:sldId id="876" r:id="rId19"/>
    <p:sldId id="877" r:id="rId20"/>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0000FF"/>
    <a:srgbClr val="39B97A"/>
    <a:srgbClr val="1EB26A"/>
    <a:srgbClr val="E3F2E7"/>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975" autoAdjust="0"/>
    <p:restoredTop sz="94606" autoAdjust="0"/>
  </p:normalViewPr>
  <p:slideViewPr>
    <p:cSldViewPr>
      <p:cViewPr varScale="1">
        <p:scale>
          <a:sx n="111" d="100"/>
          <a:sy n="111" d="100"/>
        </p:scale>
        <p:origin x="342"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2025/9/13</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923330"/>
          </a:xfrm>
        </p:spPr>
        <p:txBody>
          <a:bodyPr wrap="square">
            <a:spAutoFit/>
          </a:bodyPr>
          <a:lstStyle>
            <a:lvl1pPr marL="0" indent="0" algn="just">
              <a:lnSpc>
                <a:spcPct val="150000"/>
              </a:lnSpc>
              <a:spcBef>
                <a:spcPts val="0"/>
              </a:spcBef>
              <a:buFontTx/>
              <a:buNone/>
              <a:tabLst>
                <a:tab pos="5645150" algn="l"/>
                <a:tab pos="9862820" algn="l"/>
              </a:tabLst>
              <a:defRPr sz="36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七年级</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2025/9/13</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第二部分　能力进阶篇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ea typeface="微软雅黑" panose="020B0503020204020204" pitchFamily="34" charset="-122"/>
                <a:cs typeface="Times New Roman" panose="02020603050405020304" pitchFamily="18" charset="0"/>
              </a:rPr>
              <a:t>进阶训练　</a:t>
            </a:r>
            <a:r>
              <a:rPr lang="en-US" altLang="zh-CN" sz="4800" b="0" dirty="0" smtClean="0">
                <a:solidFill>
                  <a:srgbClr val="000000"/>
                </a:solidFill>
                <a:ea typeface="微软雅黑" panose="020B0503020204020204" pitchFamily="34" charset="-122"/>
                <a:cs typeface="Times New Roman" panose="02020603050405020304" pitchFamily="18" charset="0"/>
              </a:rPr>
              <a:t>6</a:t>
            </a:r>
            <a:endParaRPr lang="zh-CN" altLang="en-US" sz="4800" b="0" dirty="0">
              <a:solidFill>
                <a:srgbClr val="000000"/>
              </a:solidFill>
              <a:ea typeface="微软雅黑" panose="020B0503020204020204" pitchFamily="34" charset="-122"/>
              <a:cs typeface="Times New Roman" panose="02020603050405020304"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827301"/>
          </a:xfrm>
        </p:spPr>
        <p:txBody>
          <a:bodyPr/>
          <a:lstStyle/>
          <a:p>
            <a:pPr hangingPunct="0">
              <a:lnSpc>
                <a:spcPct val="135000"/>
              </a:lnSpc>
              <a:spcAft>
                <a:spcPts val="0"/>
              </a:spcAft>
            </a:pPr>
            <a:r>
              <a:rPr lang="en-US" altLang="zh-CN" sz="35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500"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35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5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推理判断题。根据上文</a:t>
            </a:r>
            <a:r>
              <a:rPr lang="en-US" altLang="zh-CN" sz="35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35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With a cute look popular among young people</a:t>
            </a:r>
            <a:r>
              <a:rPr lang="en-US" altLang="zh-CN" sz="35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35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和下文</a:t>
            </a:r>
            <a:r>
              <a:rPr lang="en-US" altLang="zh-CN" sz="35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35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 mascot ‘Si Shengsheng’ gets its family name from the Chinese character ‘</a:t>
            </a:r>
            <a:r>
              <a:rPr lang="zh-CN" altLang="zh-CN" sz="35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巳</a:t>
            </a:r>
            <a:r>
              <a:rPr lang="en-US" altLang="zh-CN" sz="35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from the oracle bone script.</a:t>
            </a:r>
            <a:r>
              <a:rPr lang="en-US" altLang="zh-CN" sz="35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35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可知，吉祥物</a:t>
            </a:r>
            <a:r>
              <a:rPr lang="en-US" altLang="zh-CN" sz="35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35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巳升升</a:t>
            </a:r>
            <a:r>
              <a:rPr lang="en-US" altLang="zh-CN" sz="35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35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造型可爱受年轻人喜爱，属于现代元素；而下文阐述其名字源于甲骨文，体现了历史文化内涵；选项</a:t>
            </a:r>
            <a:r>
              <a:rPr lang="en-US" altLang="zh-CN" sz="35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35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35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它既展现了现代意义又体现了历史意义</a:t>
            </a:r>
            <a:r>
              <a:rPr lang="en-US" altLang="zh-CN" sz="35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35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能很好地衔接上下文，符合语境。故选</a:t>
            </a:r>
            <a:r>
              <a:rPr lang="en-US" altLang="zh-CN" sz="35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35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35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4047417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847481"/>
          </a:xfrm>
        </p:spPr>
        <p:txBody>
          <a:bodyPr/>
          <a:lstStyle/>
          <a:p>
            <a:pPr hangingPunct="0">
              <a:spcAft>
                <a:spcPts val="0"/>
              </a:spcAft>
              <a:tabLst>
                <a:tab pos="585089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           </a:t>
            </a:r>
            <a:r>
              <a:rPr lang="zh-CN"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细</a:t>
            </a:r>
            <a:r>
              <a:rPr lang="zh-CN" altLang="zh-CN">
                <a:solidFill>
                  <a:srgbClr val="00B0F0"/>
                </a:solidFill>
                <a:latin typeface="Times New Roman" panose="02020603050405020304" pitchFamily="18" charset="0"/>
                <a:ea typeface="楷体" panose="02010609060101010101" pitchFamily="49" charset="-122"/>
                <a:cs typeface="Times New Roman" panose="02020603050405020304" pitchFamily="18" charset="0"/>
              </a:rPr>
              <a:t>节多</a:t>
            </a:r>
            <a:r>
              <a:rPr lang="zh-CN"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选</a:t>
            </a:r>
            <a:r>
              <a:rPr lang="en-US"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3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Where </a:t>
            </a: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does the designer get ideas for Si Shengsheng’s looks according to Paragraph 3</a:t>
            </a:r>
            <a:r>
              <a:rPr lang="zh-CN"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p>
          <a:p>
            <a:pPr hangingPunct="0">
              <a:spcAft>
                <a:spcPts val="0"/>
              </a:spcAft>
              <a:tabLst>
                <a:tab pos="5850890" algn="l"/>
              </a:tabLst>
            </a:pPr>
            <a:r>
              <a:rPr lang="en-US" altLang="zh-CN" sz="3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3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3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a:t>
            </a: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Ruyi</a:t>
            </a:r>
            <a:r>
              <a:rPr lang="en-US" altLang="zh-CN" sz="3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sz="3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snake</a:t>
            </a:r>
            <a:r>
              <a:rPr lang="en-US" altLang="zh-CN" sz="3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sz="3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Sanxingdui Ruins</a:t>
            </a:r>
            <a:r>
              <a:rPr lang="en-US" altLang="zh-CN" sz="3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sz="3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sz="3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3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Different flowers</a:t>
            </a:r>
            <a:r>
              <a:rPr lang="en-US" altLang="zh-CN" sz="3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sz="3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3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3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abc</a:t>
            </a: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sz="3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bcd	</a:t>
            </a:r>
            <a:endParaRPr lang="en-US" altLang="zh-CN" sz="3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sz="3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3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abd	D</a:t>
            </a:r>
            <a:r>
              <a:rPr lang="en-US" altLang="zh-CN" sz="3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acd</a:t>
            </a:r>
            <a:endParaRPr lang="zh-CN" altLang="zh-CN" sz="3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136179" y="895116"/>
            <a:ext cx="518091" cy="646331"/>
          </a:xfrm>
          <a:prstGeom prst="rect">
            <a:avLst/>
          </a:prstGeom>
        </p:spPr>
        <p:txBody>
          <a:bodyPr wrap="none">
            <a:spAutoFit/>
          </a:bodyPr>
          <a:lstStyle/>
          <a:p>
            <a:r>
              <a:rPr lang="en-US" altLang="zh-CN" sz="3600">
                <a:cs typeface="Times New Roman" panose="02020603050405020304" pitchFamily="18" charset="0"/>
              </a:rPr>
              <a:t>D</a:t>
            </a:r>
            <a:endParaRPr lang="zh-CN" altLang="en-US" sz="3400"/>
          </a:p>
        </p:txBody>
      </p:sp>
      <p:pic>
        <p:nvPicPr>
          <p:cNvPr id="4" name="中考新考法-4.eps" descr="id:2147504366;FounderCES"/>
          <p:cNvPicPr/>
          <p:nvPr/>
        </p:nvPicPr>
        <p:blipFill>
          <a:blip r:embed="rId2"/>
          <a:stretch>
            <a:fillRect/>
          </a:stretch>
        </p:blipFill>
        <p:spPr>
          <a:xfrm>
            <a:off x="2653679" y="942742"/>
            <a:ext cx="4574605" cy="583230"/>
          </a:xfrm>
          <a:prstGeom prst="rect">
            <a:avLst/>
          </a:prstGeom>
        </p:spPr>
      </p:pic>
    </p:spTree>
    <p:extLst>
      <p:ext uri="{BB962C8B-B14F-4D97-AF65-F5344CB8AC3E}">
        <p14:creationId xmlns:p14="http://schemas.microsoft.com/office/powerpoint/2010/main" val="22116123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078313"/>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细节理解题。根据第三段中的</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 shape of its head and the spiral</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螺旋</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on its face is like a Ruyi</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可知，此处是指头部形状和脸上螺旋的设计灵感来自如意，对应</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项；根据第三段中的</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 design of the mascot’s eyebrows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眉毛</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and eyes gets the idea from the Sanxingdui Ruins</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5388908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142160"/>
          </a:xfrm>
        </p:spPr>
        <p:txBody>
          <a:bodyPr/>
          <a:lstStyle/>
          <a:p>
            <a:pPr hangingPunct="0">
              <a:spcAft>
                <a:spcPts val="0"/>
              </a:spcAft>
            </a:pP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可知，此处是指眉毛和眼睛的设计灵感来自三星堆遗址，对应</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项；再根据第三段中的</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 pictures on its back are some flowers.</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可知，此处是指背部花朵图案是设计元素之一，对应</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项；而本段没有提到蛇对其外观设计的影响，因此设计师的灵感来自</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acd</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03816262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1136179" y="895116"/>
            <a:ext cx="518091" cy="646331"/>
          </a:xfrm>
          <a:prstGeom prst="rect">
            <a:avLst/>
          </a:prstGeom>
        </p:spPr>
        <p:txBody>
          <a:bodyPr wrap="none">
            <a:spAutoFit/>
          </a:bodyPr>
          <a:lstStyle/>
          <a:p>
            <a:r>
              <a:rPr lang="en-US" altLang="zh-CN" sz="3600">
                <a:cs typeface="Times New Roman" panose="02020603050405020304" pitchFamily="18" charset="0"/>
              </a:rPr>
              <a:t>C</a:t>
            </a:r>
            <a:endParaRPr lang="zh-CN" altLang="en-US" sz="3400"/>
          </a:p>
        </p:txBody>
      </p:sp>
      <p:sp>
        <p:nvSpPr>
          <p:cNvPr id="3" name="内容占位符 2"/>
          <p:cNvSpPr>
            <a:spLocks noGrp="1"/>
          </p:cNvSpPr>
          <p:nvPr>
            <p:ph idx="1"/>
          </p:nvPr>
        </p:nvSpPr>
        <p:spPr>
          <a:xfrm>
            <a:off x="360854" y="746120"/>
            <a:ext cx="11485848" cy="3416320"/>
          </a:xfrm>
        </p:spPr>
        <p:txBody>
          <a:bodyPr/>
          <a:lstStyle/>
          <a:p>
            <a:pPr hangingPunct="0">
              <a:spcAft>
                <a:spcPts val="0"/>
              </a:spcAft>
              <a:tabLst>
                <a:tab pos="585089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does the underlined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画线的</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word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variety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Paragraph 3 mean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Great importance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Amazing beauty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Different kinds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Special traditions</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Tree>
    <p:extLst>
      <p:ext uri="{BB962C8B-B14F-4D97-AF65-F5344CB8AC3E}">
        <p14:creationId xmlns:p14="http://schemas.microsoft.com/office/powerpoint/2010/main" val="3900001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973156"/>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词义猜测题。根据第三段中的</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There</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people found another kind of culture different from the traditional ones. The design shows the variety of Chinese culture.</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可知，在三星堆遗址发现了与传统不同的文化，这种设计展示了中国文化的</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variety</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；据此可推断，画线单词</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variety</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不同种类</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56378364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247317"/>
          </a:xfrm>
        </p:spPr>
        <p:txBody>
          <a:bodyPr/>
          <a:lstStyle/>
          <a:p>
            <a:pPr hangingPunct="0">
              <a:spcAft>
                <a:spcPts val="0"/>
              </a:spcAft>
              <a:tabLst>
                <a:tab pos="585089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            </a:t>
            </a:r>
            <a:r>
              <a:rPr lang="zh-CN"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推</a:t>
            </a:r>
            <a:r>
              <a:rPr lang="zh-CN" altLang="zh-CN">
                <a:solidFill>
                  <a:srgbClr val="00B0F0"/>
                </a:solidFill>
                <a:latin typeface="Times New Roman" panose="02020603050405020304" pitchFamily="18" charset="0"/>
                <a:ea typeface="楷体" panose="02010609060101010101" pitchFamily="49" charset="-122"/>
                <a:cs typeface="Times New Roman" panose="02020603050405020304" pitchFamily="18" charset="0"/>
              </a:rPr>
              <a:t>断文章篇章结</a:t>
            </a:r>
            <a:r>
              <a:rPr lang="zh-CN"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构</a:t>
            </a:r>
            <a:r>
              <a:rPr lang="en-US"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 the following shows the right structure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结构</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 the passage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②③</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③④</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②③④</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①②</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136179" y="895116"/>
            <a:ext cx="518091" cy="646331"/>
          </a:xfrm>
          <a:prstGeom prst="rect">
            <a:avLst/>
          </a:prstGeom>
        </p:spPr>
        <p:txBody>
          <a:bodyPr wrap="none">
            <a:spAutoFit/>
          </a:bodyPr>
          <a:lstStyle/>
          <a:p>
            <a:r>
              <a:rPr lang="en-US" altLang="zh-CN" sz="3600">
                <a:cs typeface="Times New Roman" panose="02020603050405020304" pitchFamily="18" charset="0"/>
              </a:rPr>
              <a:t>A</a:t>
            </a:r>
            <a:endParaRPr lang="zh-CN" altLang="en-US" sz="3400"/>
          </a:p>
        </p:txBody>
      </p:sp>
      <p:pic>
        <p:nvPicPr>
          <p:cNvPr id="4" name="中考新考法-8.eps" descr="id:2147504373;FounderCES"/>
          <p:cNvPicPr/>
          <p:nvPr/>
        </p:nvPicPr>
        <p:blipFill>
          <a:blip r:embed="rId2"/>
          <a:stretch>
            <a:fillRect/>
          </a:stretch>
        </p:blipFill>
        <p:spPr>
          <a:xfrm>
            <a:off x="2739405" y="935799"/>
            <a:ext cx="6480720" cy="613983"/>
          </a:xfrm>
          <a:prstGeom prst="rect">
            <a:avLst/>
          </a:prstGeom>
        </p:spPr>
      </p:pic>
    </p:spTree>
    <p:extLst>
      <p:ext uri="{BB962C8B-B14F-4D97-AF65-F5344CB8AC3E}">
        <p14:creationId xmlns:p14="http://schemas.microsoft.com/office/powerpoint/2010/main" val="24243147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142160"/>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篇章结构题。综合全文可知，第一段引出</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2025</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年春晚吉祥物</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巳升升</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；第二段和第三段分别从名字由来和外观设计等方面对吉祥物进行详细介绍；第四段总结并邀请大家观看春晚，迎接新年；因此文章结构为</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总</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分</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总</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，选项</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结构符合题意。故选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82661260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1136179" y="895116"/>
            <a:ext cx="518091" cy="646331"/>
          </a:xfrm>
          <a:prstGeom prst="rect">
            <a:avLst/>
          </a:prstGeom>
        </p:spPr>
        <p:txBody>
          <a:bodyPr wrap="none">
            <a:spAutoFit/>
          </a:bodyPr>
          <a:lstStyle/>
          <a:p>
            <a:r>
              <a:rPr lang="en-US" altLang="zh-CN" sz="3600">
                <a:cs typeface="Times New Roman" panose="02020603050405020304" pitchFamily="18" charset="0"/>
              </a:rPr>
              <a:t>C</a:t>
            </a:r>
            <a:endParaRPr lang="zh-CN" altLang="en-US" sz="3400"/>
          </a:p>
        </p:txBody>
      </p:sp>
      <p:sp>
        <p:nvSpPr>
          <p:cNvPr id="3" name="内容占位符 2"/>
          <p:cNvSpPr>
            <a:spLocks noGrp="1"/>
          </p:cNvSpPr>
          <p:nvPr>
            <p:ph idx="1"/>
          </p:nvPr>
        </p:nvSpPr>
        <p:spPr>
          <a:xfrm>
            <a:off x="360854" y="746120"/>
            <a:ext cx="11485848" cy="4973156"/>
          </a:xfrm>
        </p:spPr>
        <p:txBody>
          <a:bodyPr/>
          <a:lstStyle/>
          <a:p>
            <a:pPr hangingPunct="0">
              <a:spcAft>
                <a:spcPts val="0"/>
              </a:spcAft>
              <a:tabLst>
                <a:tab pos="585089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           </a:t>
            </a:r>
            <a:r>
              <a:rPr lang="zh-CN"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推</a:t>
            </a:r>
            <a:r>
              <a:rPr lang="zh-CN" altLang="zh-CN">
                <a:solidFill>
                  <a:srgbClr val="00B0F0"/>
                </a:solidFill>
                <a:latin typeface="Times New Roman" panose="02020603050405020304" pitchFamily="18" charset="0"/>
                <a:ea typeface="楷体" panose="02010609060101010101" pitchFamily="49" charset="-122"/>
                <a:cs typeface="Times New Roman" panose="02020603050405020304" pitchFamily="18" charset="0"/>
              </a:rPr>
              <a:t>断写作意</a:t>
            </a:r>
            <a:r>
              <a:rPr lang="zh-CN"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图</a:t>
            </a:r>
            <a:r>
              <a:rPr lang="en-US"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writer wants readers to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 introducing the mascot</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buy a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 Shengsheng</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toy</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watch the 2025 Spring Festival Gala</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know the different cultures behind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 Shengsheng</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get happiness, health and good luck in the year ahead</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中考新考法-6.eps" descr="id:2147504380;FounderCES"/>
          <p:cNvPicPr/>
          <p:nvPr/>
        </p:nvPicPr>
        <p:blipFill>
          <a:blip r:embed="rId2"/>
          <a:stretch>
            <a:fillRect/>
          </a:stretch>
        </p:blipFill>
        <p:spPr>
          <a:xfrm>
            <a:off x="2710830" y="935333"/>
            <a:ext cx="5544616" cy="602716"/>
          </a:xfrm>
          <a:prstGeom prst="rect">
            <a:avLst/>
          </a:prstGeom>
        </p:spPr>
      </p:pic>
    </p:spTree>
    <p:extLst>
      <p:ext uri="{BB962C8B-B14F-4D97-AF65-F5344CB8AC3E}">
        <p14:creationId xmlns:p14="http://schemas.microsoft.com/office/powerpoint/2010/main" val="528606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973156"/>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写作意图题。从文章整体来看，第二段介绍</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巳升升</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名字源自甲骨文，体现其与传统文化的联系；第三段讲述其头部、眉毛眼睛、背部花朵等设计分别借鉴如意、三星堆遗址等，展示了不同文化元素；因此这些详细描述表明作者旨在让读者了解</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巳升升</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背后丰富多样的中国文化。故选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8185727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360854" y="827187"/>
            <a:ext cx="11485848" cy="1615438"/>
          </a:xfrm>
          <a:prstGeom prst="rect">
            <a:avLst/>
          </a:prstGeom>
        </p:spPr>
      </p:pic>
      <p:pic>
        <p:nvPicPr>
          <p:cNvPr id="5" name="图片 4"/>
          <p:cNvPicPr>
            <a:picLocks noChangeAspect="1"/>
          </p:cNvPicPr>
          <p:nvPr/>
        </p:nvPicPr>
        <p:blipFill>
          <a:blip r:embed="rId3"/>
          <a:stretch>
            <a:fillRect/>
          </a:stretch>
        </p:blipFill>
        <p:spPr>
          <a:xfrm>
            <a:off x="406574" y="2533010"/>
            <a:ext cx="3024336" cy="790377"/>
          </a:xfrm>
          <a:prstGeom prst="rect">
            <a:avLst/>
          </a:prstGeom>
        </p:spPr>
      </p:pic>
      <p:sp>
        <p:nvSpPr>
          <p:cNvPr id="6" name="内容占位符 1"/>
          <p:cNvSpPr txBox="1">
            <a:spLocks/>
          </p:cNvSpPr>
          <p:nvPr/>
        </p:nvSpPr>
        <p:spPr bwMode="auto">
          <a:xfrm>
            <a:off x="360854" y="2533010"/>
            <a:ext cx="11485848" cy="2480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本</a:t>
            </a:r>
            <a:r>
              <a:rPr lang="zh-CN" altLang="zh-CN">
                <a:latin typeface="Times New Roman" panose="02020603050405020304" pitchFamily="18" charset="0"/>
                <a:ea typeface="楷体" panose="02010609060101010101" pitchFamily="49" charset="-122"/>
                <a:cs typeface="Times New Roman" panose="02020603050405020304" pitchFamily="18" charset="0"/>
              </a:rPr>
              <a:t>文是一篇说明文。文章主要介绍了中央广播电视总台为</a:t>
            </a:r>
            <a:r>
              <a:rPr lang="en-US" altLang="zh-CN">
                <a:latin typeface="Times New Roman" panose="02020603050405020304" pitchFamily="18" charset="0"/>
                <a:ea typeface="宋体" panose="02010600030101010101" pitchFamily="2" charset="-122"/>
                <a:cs typeface="Times New Roman" panose="02020603050405020304" pitchFamily="18" charset="0"/>
              </a:rPr>
              <a:t>2025</a:t>
            </a:r>
            <a:r>
              <a:rPr lang="zh-CN" altLang="zh-CN">
                <a:latin typeface="Times New Roman" panose="02020603050405020304" pitchFamily="18" charset="0"/>
                <a:ea typeface="楷体" panose="02010609060101010101" pitchFamily="49" charset="-122"/>
                <a:cs typeface="Times New Roman" panose="02020603050405020304" pitchFamily="18" charset="0"/>
              </a:rPr>
              <a:t>年春节联欢晚会推出的吉祥物</a:t>
            </a:r>
            <a:r>
              <a:rPr lang="en-US" altLang="zh-CN">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巳升升</a:t>
            </a:r>
            <a:r>
              <a:rPr lang="en-US" altLang="zh-CN">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的相关信息。</a:t>
            </a:r>
            <a:endParaRPr lang="zh-CN" altLang="zh-CN" sz="900">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7854413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1"/>
          <p:cNvSpPr txBox="1">
            <a:spLocks/>
          </p:cNvSpPr>
          <p:nvPr/>
        </p:nvSpPr>
        <p:spPr bwMode="auto">
          <a:xfrm>
            <a:off x="5951190" y="5373216"/>
            <a:ext cx="5895512"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r" defTabSz="914400" rtl="0" eaLnBrk="1" fontAlgn="base" latinLnBrk="0" hangingPunct="1">
              <a:lnSpc>
                <a:spcPct val="150000"/>
              </a:lnSpc>
              <a:spcBef>
                <a:spcPts val="0"/>
              </a:spcBef>
              <a:spcAft>
                <a:spcPts val="0"/>
              </a:spcAft>
              <a:buClrTx/>
              <a:buSzTx/>
              <a:buFontTx/>
              <a:buNone/>
              <a:tabLst>
                <a:tab pos="5850890" algn="l"/>
              </a:tabLst>
              <a:defRPr/>
            </a:pPr>
            <a:r>
              <a:rPr kumimoji="0" lang="zh-CN" altLang="zh-CN" sz="3600" b="0" i="0" u="none" strike="noStrike" kern="1200" cap="none" spc="0" normalizeH="0" baseline="0" noProof="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r>
              <a:rPr kumimoji="0" lang="zh-CN" altLang="zh-CN" sz="3600" b="0" i="0" u="none" strike="noStrike" kern="1200" cap="none" spc="0" normalizeH="0" baseline="0" noProof="0">
                <a:ln>
                  <a:noFill/>
                </a:ln>
                <a:solidFill>
                  <a:srgbClr val="000000"/>
                </a:solidFill>
                <a:effectLst/>
                <a:uLnTx/>
                <a:uFillTx/>
                <a:latin typeface="Times New Roman" panose="02020603050405020304" pitchFamily="18" charset="0"/>
                <a:ea typeface="楷体" panose="02010609060101010101" pitchFamily="49" charset="-122"/>
                <a:cs typeface="Times New Roman" panose="02020603050405020304" pitchFamily="18" charset="0"/>
              </a:rPr>
              <a:t>福建福州屏东中学调研</a:t>
            </a:r>
            <a:r>
              <a:rPr kumimoji="0" lang="zh-CN" altLang="zh-CN" sz="3600" b="0" i="0" u="none" strike="noStrike" kern="1200" cap="none" spc="0" normalizeH="0" baseline="0" noProof="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endParaRPr kumimoji="0" lang="zh-CN" altLang="zh-CN" sz="1200" b="0" i="0" u="none" strike="noStrike" kern="1200" cap="none" spc="0" normalizeH="0" baseline="0" noProof="0">
              <a:ln>
                <a:noFill/>
              </a:ln>
              <a:solidFill>
                <a:srgbClr val="000000"/>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篇章导图.eps" descr="id:2147488997;FounderCES"/>
          <p:cNvPicPr/>
          <p:nvPr/>
        </p:nvPicPr>
        <p:blipFill>
          <a:blip r:embed="rId2"/>
          <a:stretch>
            <a:fillRect/>
          </a:stretch>
        </p:blipFill>
        <p:spPr>
          <a:xfrm>
            <a:off x="406574" y="908720"/>
            <a:ext cx="1872208" cy="521411"/>
          </a:xfrm>
          <a:prstGeom prst="rect">
            <a:avLst/>
          </a:prstGeom>
        </p:spPr>
      </p:pic>
      <p:pic>
        <p:nvPicPr>
          <p:cNvPr id="8" name="gq11.jpg" descr="id:2147489004;FounderCES"/>
          <p:cNvPicPr/>
          <p:nvPr/>
        </p:nvPicPr>
        <p:blipFill>
          <a:blip r:embed="rId3"/>
          <a:stretch>
            <a:fillRect/>
          </a:stretch>
        </p:blipFill>
        <p:spPr>
          <a:xfrm>
            <a:off x="406574" y="1628800"/>
            <a:ext cx="6912768" cy="3613245"/>
          </a:xfrm>
          <a:prstGeom prst="rect">
            <a:avLst/>
          </a:prstGeom>
        </p:spPr>
      </p:pic>
    </p:spTree>
    <p:extLst>
      <p:ext uri="{BB962C8B-B14F-4D97-AF65-F5344CB8AC3E}">
        <p14:creationId xmlns:p14="http://schemas.microsoft.com/office/powerpoint/2010/main" val="10723078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08720"/>
            <a:ext cx="11485848" cy="4142160"/>
          </a:xfrm>
        </p:spPr>
        <p:txBody>
          <a:bodyPr/>
          <a:lstStyle/>
          <a:p>
            <a:pPr indent="914400" hangingPunct="0">
              <a:spcAft>
                <a:spcPts val="0"/>
              </a:spcAft>
              <a:tabLst>
                <a:tab pos="5850890"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 December 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China Media Group introduced the mascot called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 Shengsheng</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for the 2025 Spring Festival Gala</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cheerful mascot brings good wishes to Chinese people around the world, hoping that everyone is happy and healthy in 2025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Year of the Snake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4719392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866158"/>
          </a:xfrm>
        </p:spPr>
        <p:txBody>
          <a:bodyPr/>
          <a:lstStyle/>
          <a:p>
            <a:pPr indent="914400" hangingPunct="0">
              <a:lnSpc>
                <a:spcPct val="140000"/>
              </a:lnSpc>
              <a:spcAft>
                <a:spcPts val="0"/>
              </a:spcAft>
              <a:tabLst>
                <a:tab pos="5850890" algn="l"/>
              </a:tabLst>
            </a:pPr>
            <a:r>
              <a:rPr lang="en-US" altLang="zh-CN" sz="340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 a cute look popular among young people, </a:t>
            </a:r>
            <a:r>
              <a:rPr lang="zh-CN" altLang="zh-CN" sz="3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mascot </a:t>
            </a:r>
            <a:r>
              <a:rPr lang="en-US" altLang="zh-CN" sz="3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 Shengsheng</a:t>
            </a:r>
            <a:r>
              <a:rPr lang="en-US" altLang="zh-CN" sz="3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gets its family name from the Chinese character </a:t>
            </a:r>
            <a:r>
              <a:rPr lang="en-US" altLang="zh-CN" sz="3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巳</a:t>
            </a:r>
            <a:r>
              <a:rPr lang="en-US" altLang="zh-CN" sz="3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from the oracle bone script</a:t>
            </a:r>
            <a:r>
              <a:rPr lang="zh-CN"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甲骨文</a:t>
            </a:r>
            <a:r>
              <a:rPr lang="zh-CN"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3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巳</a:t>
            </a:r>
            <a:r>
              <a:rPr lang="en-US" altLang="zh-CN" sz="3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means </a:t>
            </a:r>
            <a:r>
              <a:rPr lang="en-US" altLang="zh-CN" sz="3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snake</a:t>
            </a:r>
            <a:r>
              <a:rPr lang="en-US" altLang="zh-CN" sz="3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Chinese and it looks just like a snake</a:t>
            </a:r>
            <a:r>
              <a:rPr lang="en-US" altLang="zh-CN" sz="3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full name </a:t>
            </a:r>
            <a:r>
              <a:rPr lang="en-US" altLang="zh-CN" sz="3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 Shengsheng</a:t>
            </a:r>
            <a:r>
              <a:rPr lang="en-US" altLang="zh-CN" sz="3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also carries the theme of the 2025 Spring Festival Gala</a:t>
            </a:r>
            <a:r>
              <a:rPr lang="zh-CN"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 Si Ru Yi, Sheng Sheng Bu Xi</a:t>
            </a:r>
            <a:r>
              <a:rPr lang="en-US" altLang="zh-CN" sz="3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Year</a:t>
            </a:r>
            <a:r>
              <a:rPr lang="en-US" altLang="zh-CN" sz="3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sz="3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sz="3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Snake,</a:t>
            </a:r>
            <a:r>
              <a:rPr lang="en-US" altLang="zh-CN" sz="3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Keep</a:t>
            </a:r>
            <a:r>
              <a:rPr lang="en-US" altLang="zh-CN" sz="3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Your</a:t>
            </a:r>
            <a:r>
              <a:rPr lang="en-US" altLang="zh-CN" sz="3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Spirits</a:t>
            </a:r>
            <a:r>
              <a:rPr lang="en-US" altLang="zh-CN" sz="3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Awake</a:t>
            </a:r>
            <a:r>
              <a:rPr lang="zh-CN" altLang="zh-CN" sz="3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3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4568301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973156"/>
          </a:xfrm>
        </p:spPr>
        <p:txBody>
          <a:bodyPr/>
          <a:lstStyle/>
          <a:p>
            <a:pPr indent="914400" hangingPunct="0">
              <a:spcAft>
                <a:spcPts val="0"/>
              </a:spcAft>
              <a:tabLst>
                <a:tab pos="5850890"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shape of its head and the spiral</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螺旋</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 its face is like a Ruyi, an old and beautiful thing with good wishes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means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happiness from beginning to end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design of the mascot’s eyebrows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眉毛</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eyes gets the idea from the Sanxingdui Ruins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There, people found another kind of culture different from the traditional ones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4661464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142160"/>
          </a:xfrm>
        </p:spPr>
        <p:txBody>
          <a:bodyPr/>
          <a:lstStyle/>
          <a:p>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design shows the </a:t>
            </a:r>
            <a:r>
              <a:rPr lang="en-US"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variety</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 Chinese culture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pictures on its back are some flowers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 stand for the coming of spring</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mascot’s main colour is bright green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colour of new life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also brings a lively and happy feeling</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8362630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11163"/>
          </a:xfrm>
        </p:spPr>
        <p:txBody>
          <a:bodyPr/>
          <a:lstStyle/>
          <a:p>
            <a:pPr indent="914400" hangingPunct="0">
              <a:spcAft>
                <a:spcPts val="0"/>
              </a:spcAft>
              <a:tabLst>
                <a:tab pos="5850890"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 Shengsheng</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comes in front of us, the 2025 Spring Festival Gala is getting closer</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invites everyone to join the big celebration and welcome the new year with joy and good luck</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1708696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973156"/>
          </a:xfrm>
        </p:spPr>
        <p:txBody>
          <a:bodyPr/>
          <a:lstStyle/>
          <a:p>
            <a:pPr hangingPunct="0">
              <a:spcAft>
                <a:spcPts val="0"/>
              </a:spcAft>
              <a:tabLst>
                <a:tab pos="585089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           </a:t>
            </a:r>
            <a:r>
              <a:rPr lang="zh-CN"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句</a:t>
            </a:r>
            <a:r>
              <a:rPr lang="zh-CN" altLang="zh-CN">
                <a:solidFill>
                  <a:srgbClr val="00B0F0"/>
                </a:solidFill>
                <a:latin typeface="Times New Roman" panose="02020603050405020304" pitchFamily="18" charset="0"/>
                <a:ea typeface="楷体" panose="02010609060101010101" pitchFamily="49" charset="-122"/>
                <a:cs typeface="Times New Roman" panose="02020603050405020304" pitchFamily="18" charset="0"/>
              </a:rPr>
              <a:t>子还</a:t>
            </a:r>
            <a:r>
              <a:rPr lang="zh-CN"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原</a:t>
            </a:r>
            <a:r>
              <a:rPr lang="en-US"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sentence can we put in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Paragraph 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is now a new toy in many gift shops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wishes people around the world good luck</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shows both modern and historical meanings</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gets a lot of love from people around the world</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1136179" y="895116"/>
            <a:ext cx="518091" cy="646331"/>
          </a:xfrm>
          <a:prstGeom prst="rect">
            <a:avLst/>
          </a:prstGeom>
        </p:spPr>
        <p:txBody>
          <a:bodyPr wrap="none">
            <a:spAutoFit/>
          </a:bodyPr>
          <a:lstStyle/>
          <a:p>
            <a:r>
              <a:rPr lang="en-US" altLang="zh-CN" sz="3600">
                <a:cs typeface="Times New Roman" panose="02020603050405020304" pitchFamily="18" charset="0"/>
              </a:rPr>
              <a:t>C</a:t>
            </a:r>
            <a:endParaRPr lang="zh-CN" altLang="en-US" sz="3400"/>
          </a:p>
        </p:txBody>
      </p:sp>
      <p:pic>
        <p:nvPicPr>
          <p:cNvPr id="4" name="中考新考法-4.eps" descr="id:2147504359;FounderCES"/>
          <p:cNvPicPr/>
          <p:nvPr/>
        </p:nvPicPr>
        <p:blipFill>
          <a:blip r:embed="rId2"/>
          <a:stretch>
            <a:fillRect/>
          </a:stretch>
        </p:blipFill>
        <p:spPr>
          <a:xfrm>
            <a:off x="2663205" y="955858"/>
            <a:ext cx="4518392" cy="576064"/>
          </a:xfrm>
          <a:prstGeom prst="rect">
            <a:avLst/>
          </a:prstGeom>
        </p:spPr>
      </p:pic>
    </p:spTree>
    <p:extLst>
      <p:ext uri="{BB962C8B-B14F-4D97-AF65-F5344CB8AC3E}">
        <p14:creationId xmlns:p14="http://schemas.microsoft.com/office/powerpoint/2010/main" val="40067735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chemeClr val="tx1"/>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1335</TotalTime>
  <Words>773</Words>
  <Application>Microsoft Office PowerPoint</Application>
  <PresentationFormat>自定义</PresentationFormat>
  <Paragraphs>41</Paragraphs>
  <Slides>19</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19</vt:i4>
      </vt:variant>
    </vt:vector>
  </HeadingPairs>
  <TitlesOfParts>
    <vt:vector size="27" baseType="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微软用户</cp:lastModifiedBy>
  <cp:revision>488</cp:revision>
  <dcterms:created xsi:type="dcterms:W3CDTF">2020-11-06T05:24:00Z</dcterms:created>
  <dcterms:modified xsi:type="dcterms:W3CDTF">2025-09-13T06:04:34Z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